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64" r:id="rId8"/>
    <p:sldId id="259" r:id="rId9"/>
    <p:sldId id="265" r:id="rId10"/>
    <p:sldId id="260"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30"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C889712-4415-49C7-8356-F046DCAC8FB6}"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36320BE4-CFD6-40DD-B2AD-9B110F6665F3}"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889712-4415-49C7-8356-F046DCAC8FB6}"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889712-4415-49C7-8356-F046DCAC8FB6}"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889712-4415-49C7-8356-F046DCAC8FB6}" type="datetimeFigureOut">
              <a:rPr lang="en-US" smtClean="0"/>
              <a:t>10/8/2019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C889712-4415-49C7-8356-F046DCAC8FB6}" type="datetimeFigureOut">
              <a:rPr lang="en-US" smtClean="0"/>
              <a:t>10/8/2019</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320BE4-CFD6-40DD-B2AD-9B110F6665F3}"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C889712-4415-49C7-8356-F046DCAC8FB6}" type="datetimeFigureOut">
              <a:rPr lang="en-US" smtClean="0"/>
              <a:t>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C889712-4415-49C7-8356-F046DCAC8FB6}" type="datetimeFigureOut">
              <a:rPr lang="en-US" smtClean="0"/>
              <a:t>10/8/2019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889712-4415-49C7-8356-F046DCAC8FB6}" type="datetimeFigureOut">
              <a:rPr lang="en-US" smtClean="0"/>
              <a:t>10/8/2019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C889712-4415-49C7-8356-F046DCAC8FB6}" type="datetimeFigureOut">
              <a:rPr lang="en-US" smtClean="0"/>
              <a:t>10/8/2019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320BE4-CFD6-40DD-B2AD-9B110F6665F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C889712-4415-49C7-8356-F046DCAC8FB6}" type="datetimeFigureOut">
              <a:rPr lang="en-US" smtClean="0"/>
              <a:t>10/8/2019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320BE4-CFD6-40DD-B2AD-9B110F6665F3}"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1C889712-4415-49C7-8356-F046DCAC8FB6}" type="datetimeFigureOut">
              <a:rPr lang="en-US" smtClean="0"/>
              <a:t>10/8/2019</a:t>
            </a:fld>
            <a:endParaRPr lang="en-US"/>
          </a:p>
        </p:txBody>
      </p:sp>
      <p:sp>
        <p:nvSpPr>
          <p:cNvPr id="7" name="Slide Number Placeholder 6"/>
          <p:cNvSpPr>
            <a:spLocks noGrp="1"/>
          </p:cNvSpPr>
          <p:nvPr>
            <p:ph type="sldNum" sz="quarter" idx="12"/>
          </p:nvPr>
        </p:nvSpPr>
        <p:spPr/>
        <p:txBody>
          <a:bodyPr/>
          <a:lstStyle/>
          <a:p>
            <a:fld id="{36320BE4-CFD6-40DD-B2AD-9B110F6665F3}"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1C889712-4415-49C7-8356-F046DCAC8FB6}" type="datetimeFigureOut">
              <a:rPr lang="en-US" smtClean="0"/>
              <a:t>10/8/2019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6320BE4-CFD6-40DD-B2AD-9B110F6665F3}"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smtClean="0"/>
              <a:t>SECTIONS 1-12</a:t>
            </a:r>
            <a:endParaRPr lang="en-US" b="1" dirty="0"/>
          </a:p>
        </p:txBody>
      </p:sp>
      <p:sp>
        <p:nvSpPr>
          <p:cNvPr id="2" name="Title 1"/>
          <p:cNvSpPr>
            <a:spLocks noGrp="1"/>
          </p:cNvSpPr>
          <p:nvPr>
            <p:ph type="ctrTitle"/>
          </p:nvPr>
        </p:nvSpPr>
        <p:spPr/>
        <p:txBody>
          <a:bodyPr/>
          <a:lstStyle/>
          <a:p>
            <a:r>
              <a:rPr lang="en-US" dirty="0" smtClean="0"/>
              <a:t>SESSION LAW 2019-151</a:t>
            </a:r>
            <a:endParaRPr lang="en-US" dirty="0"/>
          </a:p>
        </p:txBody>
      </p:sp>
    </p:spTree>
    <p:extLst>
      <p:ext uri="{BB962C8B-B14F-4D97-AF65-F5344CB8AC3E}">
        <p14:creationId xmlns:p14="http://schemas.microsoft.com/office/powerpoint/2010/main" val="649473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AUTHORITY GIVEN</a:t>
            </a:r>
            <a:endParaRPr lang="en-US" b="1" dirty="0"/>
          </a:p>
        </p:txBody>
      </p:sp>
      <p:sp>
        <p:nvSpPr>
          <p:cNvPr id="3" name="Content Placeholder 2"/>
          <p:cNvSpPr>
            <a:spLocks noGrp="1"/>
          </p:cNvSpPr>
          <p:nvPr>
            <p:ph sz="half" idx="1"/>
          </p:nvPr>
        </p:nvSpPr>
        <p:spPr/>
        <p:txBody>
          <a:bodyPr>
            <a:normAutofit fontScale="77500" lnSpcReduction="20000"/>
          </a:bodyPr>
          <a:lstStyle/>
          <a:p>
            <a:r>
              <a:rPr lang="en-US" b="1" dirty="0" smtClean="0"/>
              <a:t>SECTION 10:</a:t>
            </a:r>
          </a:p>
          <a:p>
            <a:r>
              <a:rPr lang="en-US" b="1" dirty="0" smtClean="0"/>
              <a:t>PREPARE A RECOMMENDATION REPORT FOR THE COMMISSION AND GENERAL ASSEMBLY COMMITTEES.</a:t>
            </a:r>
          </a:p>
          <a:p>
            <a:r>
              <a:rPr lang="en-US" b="1" dirty="0" smtClean="0"/>
              <a:t>RECOMMENDATION REPORT MUST BE TRANSMITTED NO LATER THAN FEB.1, 2020.</a:t>
            </a:r>
          </a:p>
          <a:p>
            <a:r>
              <a:rPr lang="en-US" b="1" smtClean="0"/>
              <a:t>OTHERWISE THE 18E RULES AS ADOPTED WILL BECOME IMMEDIATELY EFFECTIVE.</a:t>
            </a:r>
            <a:endParaRPr lang="en-US" b="1"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1828800"/>
            <a:ext cx="4038600" cy="4267200"/>
          </a:xfrm>
        </p:spPr>
      </p:pic>
    </p:spTree>
    <p:extLst>
      <p:ext uri="{BB962C8B-B14F-4D97-AF65-F5344CB8AC3E}">
        <p14:creationId xmlns:p14="http://schemas.microsoft.com/office/powerpoint/2010/main" val="865640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“recommendations only”</a:t>
            </a:r>
            <a:endParaRPr lang="en-US" b="1" dirty="0"/>
          </a:p>
        </p:txBody>
      </p:sp>
      <p:sp>
        <p:nvSpPr>
          <p:cNvPr id="6" name="Content Placeholder 5"/>
          <p:cNvSpPr>
            <a:spLocks noGrp="1"/>
          </p:cNvSpPr>
          <p:nvPr>
            <p:ph idx="1"/>
          </p:nvPr>
        </p:nvSpPr>
        <p:spPr/>
        <p:txBody>
          <a:bodyPr>
            <a:normAutofit/>
          </a:bodyPr>
          <a:lstStyle/>
          <a:p>
            <a:r>
              <a:rPr lang="en-US" b="1" dirty="0" smtClean="0"/>
              <a:t>The Session Law only allows the Task Force to make Recommendations.  </a:t>
            </a:r>
            <a:r>
              <a:rPr lang="en-US" b="1" u="sng" dirty="0" smtClean="0"/>
              <a:t>OUR RECOMMENDATIONS ARE NOT A MANDATE TO THE COMMISSION FOR PUBLIC HEALTH.</a:t>
            </a:r>
          </a:p>
          <a:p>
            <a:r>
              <a:rPr lang="en-US" b="1" dirty="0" smtClean="0"/>
              <a:t>After receiving our Report, the Commission continues to have Rule-Making Authority on the on-site wastewater rules.</a:t>
            </a:r>
          </a:p>
          <a:p>
            <a:r>
              <a:rPr lang="en-US" b="1" dirty="0" smtClean="0"/>
              <a:t>The Commission can adopt new rules in favor of our Recommendations to replace the adopted rules.</a:t>
            </a:r>
          </a:p>
          <a:p>
            <a:r>
              <a:rPr lang="en-US" b="1" dirty="0" smtClean="0"/>
              <a:t>The Commission can refuse to change the adopted Rules in favor of our Recommendations.</a:t>
            </a:r>
            <a:endParaRPr lang="en-US" b="1" dirty="0"/>
          </a:p>
        </p:txBody>
      </p:sp>
    </p:spTree>
    <p:extLst>
      <p:ext uri="{BB962C8B-B14F-4D97-AF65-F5344CB8AC3E}">
        <p14:creationId xmlns:p14="http://schemas.microsoft.com/office/powerpoint/2010/main" val="3695905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Short window of opportunity</a:t>
            </a:r>
            <a:endParaRPr lang="en-US" b="1" dirty="0"/>
          </a:p>
        </p:txBody>
      </p:sp>
      <p:sp>
        <p:nvSpPr>
          <p:cNvPr id="4" name="Content Placeholder 3"/>
          <p:cNvSpPr>
            <a:spLocks noGrp="1"/>
          </p:cNvSpPr>
          <p:nvPr>
            <p:ph sz="half" idx="1"/>
          </p:nvPr>
        </p:nvSpPr>
        <p:spPr/>
        <p:txBody>
          <a:bodyPr>
            <a:normAutofit lnSpcReduction="10000"/>
          </a:bodyPr>
          <a:lstStyle/>
          <a:p>
            <a:r>
              <a:rPr lang="en-US" dirty="0" smtClean="0"/>
              <a:t>By Session Law 2019-151, the Recommendations Report must be to the Commission and committees within the General Assembly by Feb.1, 2020.</a:t>
            </a:r>
          </a:p>
          <a:p>
            <a:r>
              <a:rPr lang="en-US" b="1" smtClean="0"/>
              <a:t>SHORT LIFE SPAN</a:t>
            </a:r>
          </a:p>
          <a:p>
            <a:endParaRPr lang="en-US" dirty="0"/>
          </a:p>
        </p:txBody>
      </p:sp>
      <p:sp>
        <p:nvSpPr>
          <p:cNvPr id="5" name="Content Placeholder 4"/>
          <p:cNvSpPr>
            <a:spLocks noGrp="1"/>
          </p:cNvSpPr>
          <p:nvPr>
            <p:ph sz="half" idx="2"/>
          </p:nvPr>
        </p:nvSpPr>
        <p:spPr/>
        <p:txBody>
          <a:bodyPr>
            <a:normAutofit lnSpcReduction="10000"/>
          </a:bodyPr>
          <a:lstStyle/>
          <a:p>
            <a:r>
              <a:rPr lang="en-US" b="1" dirty="0" smtClean="0">
                <a:solidFill>
                  <a:schemeClr val="accent1"/>
                </a:solidFill>
              </a:rPr>
              <a:t>Approved by the Governor on July 22</a:t>
            </a:r>
          </a:p>
          <a:p>
            <a:pPr marL="114300" indent="0">
              <a:buNone/>
            </a:pPr>
            <a:r>
              <a:rPr lang="en-US" b="1" dirty="0">
                <a:solidFill>
                  <a:schemeClr val="accent1"/>
                </a:solidFill>
              </a:rPr>
              <a:t> </a:t>
            </a:r>
            <a:r>
              <a:rPr lang="en-US" b="1" dirty="0" smtClean="0">
                <a:solidFill>
                  <a:schemeClr val="accent1"/>
                </a:solidFill>
              </a:rPr>
              <a:t>  2019</a:t>
            </a:r>
          </a:p>
          <a:p>
            <a:r>
              <a:rPr lang="en-US" b="1" dirty="0" smtClean="0">
                <a:solidFill>
                  <a:schemeClr val="accent1"/>
                </a:solidFill>
              </a:rPr>
              <a:t>Expires Feb.1, 2020.</a:t>
            </a:r>
          </a:p>
          <a:p>
            <a:endParaRPr lang="en-US" b="1" dirty="0">
              <a:solidFill>
                <a:schemeClr val="accent1"/>
              </a:solidFill>
            </a:endParaRPr>
          </a:p>
          <a:p>
            <a:r>
              <a:rPr lang="en-US" b="1" dirty="0" smtClean="0">
                <a:solidFill>
                  <a:schemeClr val="accent1"/>
                </a:solidFill>
              </a:rPr>
              <a:t>193 days, including weekends.</a:t>
            </a:r>
          </a:p>
          <a:p>
            <a:r>
              <a:rPr lang="en-US" b="1" dirty="0" smtClean="0">
                <a:solidFill>
                  <a:schemeClr val="accent1"/>
                </a:solidFill>
              </a:rPr>
              <a:t>We are on Day 77</a:t>
            </a:r>
            <a:endParaRPr lang="en-US" b="1" dirty="0">
              <a:solidFill>
                <a:schemeClr val="accent1"/>
              </a:solidFill>
            </a:endParaRPr>
          </a:p>
        </p:txBody>
      </p:sp>
    </p:spTree>
    <p:extLst>
      <p:ext uri="{BB962C8B-B14F-4D97-AF65-F5344CB8AC3E}">
        <p14:creationId xmlns:p14="http://schemas.microsoft.com/office/powerpoint/2010/main" val="575223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QUESTIONS?</a:t>
            </a:r>
            <a:endParaRPr lang="en-US" b="1" dirty="0"/>
          </a:p>
        </p:txBody>
      </p:sp>
      <p:sp>
        <p:nvSpPr>
          <p:cNvPr id="6" name="Content Placeholder 5"/>
          <p:cNvSpPr>
            <a:spLocks noGrp="1"/>
          </p:cNvSpPr>
          <p:nvPr>
            <p:ph idx="1"/>
          </p:nvPr>
        </p:nvSpPr>
        <p:spPr/>
        <p:txBody>
          <a:bodyPr>
            <a:normAutofit lnSpcReduction="10000"/>
          </a:bodyPr>
          <a:lstStyle/>
          <a:p>
            <a:r>
              <a:rPr lang="en-US" b="1" dirty="0" smtClean="0">
                <a:solidFill>
                  <a:schemeClr val="accent1"/>
                </a:solidFill>
              </a:rPr>
              <a:t>SUGGESTIONS:</a:t>
            </a:r>
          </a:p>
          <a:p>
            <a:pPr marL="114300" indent="0">
              <a:buNone/>
            </a:pPr>
            <a:r>
              <a:rPr lang="en-US" b="1" dirty="0">
                <a:solidFill>
                  <a:schemeClr val="accent1"/>
                </a:solidFill>
              </a:rPr>
              <a:t>	</a:t>
            </a:r>
            <a:r>
              <a:rPr lang="en-US" b="1" dirty="0" smtClean="0">
                <a:solidFill>
                  <a:schemeClr val="accent1"/>
                </a:solidFill>
              </a:rPr>
              <a:t>MAKE RECOMMENDATIONS ON EACH INDIVIDUAL SECTION.</a:t>
            </a:r>
          </a:p>
          <a:p>
            <a:pPr marL="114300" indent="0">
              <a:buNone/>
            </a:pPr>
            <a:r>
              <a:rPr lang="en-US" b="1" dirty="0">
                <a:solidFill>
                  <a:schemeClr val="accent1"/>
                </a:solidFill>
              </a:rPr>
              <a:t>	</a:t>
            </a:r>
            <a:r>
              <a:rPr lang="en-US" b="1" dirty="0" smtClean="0">
                <a:solidFill>
                  <a:schemeClr val="accent1"/>
                </a:solidFill>
              </a:rPr>
              <a:t>PRIORITIZE EFFORTS ON DISSAPPROVED SECTIONS AND THEN INVESTIGATE OTHER SECTIONS AS TIME ALLOWS.</a:t>
            </a:r>
          </a:p>
          <a:p>
            <a:pPr marL="114300" indent="0">
              <a:buNone/>
            </a:pPr>
            <a:r>
              <a:rPr lang="en-US" b="1" dirty="0">
                <a:solidFill>
                  <a:schemeClr val="accent1"/>
                </a:solidFill>
              </a:rPr>
              <a:t>	</a:t>
            </a:r>
            <a:r>
              <a:rPr lang="en-US" b="1" dirty="0" smtClean="0">
                <a:solidFill>
                  <a:schemeClr val="accent1"/>
                </a:solidFill>
              </a:rPr>
              <a:t>LIMIT THE NUMBER OF ACTUAL PHYSICAL LOCATION MEETINGS</a:t>
            </a:r>
          </a:p>
          <a:p>
            <a:pPr marL="114300" indent="0">
              <a:buNone/>
            </a:pPr>
            <a:r>
              <a:rPr lang="en-US" b="1" dirty="0">
                <a:solidFill>
                  <a:schemeClr val="accent1"/>
                </a:solidFill>
              </a:rPr>
              <a:t>	</a:t>
            </a:r>
            <a:r>
              <a:rPr lang="en-US" b="1" dirty="0" smtClean="0">
                <a:solidFill>
                  <a:schemeClr val="accent1"/>
                </a:solidFill>
              </a:rPr>
              <a:t>COMMUNICATE WITH YOUR REPRESENTED BODY IMMEDIATELY.  </a:t>
            </a:r>
            <a:r>
              <a:rPr lang="en-US" b="1" smtClean="0">
                <a:solidFill>
                  <a:schemeClr val="accent1"/>
                </a:solidFill>
              </a:rPr>
              <a:t>HAVE RECOMMENDATIONS IN WRITTEN FORM.</a:t>
            </a:r>
            <a:endParaRPr lang="en-US" b="1">
              <a:solidFill>
                <a:schemeClr val="accent1"/>
              </a:solidFill>
            </a:endParaRPr>
          </a:p>
        </p:txBody>
      </p:sp>
    </p:spTree>
    <p:extLst>
      <p:ext uri="{BB962C8B-B14F-4D97-AF65-F5344CB8AC3E}">
        <p14:creationId xmlns:p14="http://schemas.microsoft.com/office/powerpoint/2010/main" val="1889654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HISTORY</a:t>
            </a:r>
            <a:endParaRPr lang="en-US" b="1" dirty="0"/>
          </a:p>
        </p:txBody>
      </p:sp>
      <p:sp>
        <p:nvSpPr>
          <p:cNvPr id="3" name="Content Placeholder 2"/>
          <p:cNvSpPr>
            <a:spLocks noGrp="1"/>
          </p:cNvSpPr>
          <p:nvPr>
            <p:ph idx="1"/>
          </p:nvPr>
        </p:nvSpPr>
        <p:spPr/>
        <p:txBody>
          <a:bodyPr>
            <a:normAutofit lnSpcReduction="10000"/>
          </a:bodyPr>
          <a:lstStyle/>
          <a:p>
            <a:r>
              <a:rPr lang="en-US" b="1" dirty="0" smtClean="0"/>
              <a:t>AFTER 25 YEARS, THE RULES CONCERNING ONSITE WASTEWATER SYSTEMS FOUND IN 15A-NCAC .1900 WERE REVIEWED AS A BODY OF RULES.</a:t>
            </a:r>
          </a:p>
          <a:p>
            <a:r>
              <a:rPr lang="en-US" b="1" dirty="0" smtClean="0"/>
              <a:t>THE RULES WERE RE-FORMATTED TO FORM 15A NCAC 18E.  THE NEW FORMAT IS DIVIDED INTO 99 SECTIONS.</a:t>
            </a:r>
          </a:p>
          <a:p>
            <a:r>
              <a:rPr lang="en-US" b="1" dirty="0" smtClean="0"/>
              <a:t>AFTER THE DRAFTS OF THE NEW RULES WERE GIVEN PUBLIC COMMENT AND PUBLIC MEETING, THE 18E RULES WERE PRESENTED TO THE COMMISSION FOR PUBLIC HEALTH AND ADOPTED IN AUGUST, 2018.</a:t>
            </a:r>
          </a:p>
          <a:p>
            <a:r>
              <a:rPr lang="en-US" b="1" dirty="0" smtClean="0"/>
              <a:t>THE 18E RULES WENT TO THE RULES REVIEW COMMISSION IN TWO PARTS:  IN OCTOBER, THEN NOVEMBER, 2018.</a:t>
            </a:r>
            <a:endParaRPr lang="en-US" b="1" dirty="0"/>
          </a:p>
        </p:txBody>
      </p:sp>
    </p:spTree>
    <p:extLst>
      <p:ext uri="{BB962C8B-B14F-4D97-AF65-F5344CB8AC3E}">
        <p14:creationId xmlns:p14="http://schemas.microsoft.com/office/powerpoint/2010/main" val="335419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History…PART 2</a:t>
            </a:r>
            <a:endParaRPr lang="en-US" b="1" dirty="0"/>
          </a:p>
        </p:txBody>
      </p:sp>
      <p:sp>
        <p:nvSpPr>
          <p:cNvPr id="3" name="Content Placeholder 2"/>
          <p:cNvSpPr>
            <a:spLocks noGrp="1"/>
          </p:cNvSpPr>
          <p:nvPr>
            <p:ph idx="1"/>
          </p:nvPr>
        </p:nvSpPr>
        <p:spPr/>
        <p:txBody>
          <a:bodyPr>
            <a:normAutofit lnSpcReduction="10000"/>
          </a:bodyPr>
          <a:lstStyle/>
          <a:p>
            <a:r>
              <a:rPr lang="en-US" b="1" dirty="0" smtClean="0"/>
              <a:t>ACCORDING TO GENERAL STATUTE, A PERSON CAN SUBMIT A “LETTER OF OBJECTION” TO ANY SPECIFIC RULE, REQUESTING LEGISLATIVE REVIEW.</a:t>
            </a:r>
          </a:p>
          <a:p>
            <a:r>
              <a:rPr lang="en-US" b="1" dirty="0" smtClean="0"/>
              <a:t>IF A MINIMUM OF 10 LETTERS OF OBJECTION ARE RECEIVED TO ANY SPECIFIC RULE, THE RULE GOES TO THE GENERAL ASSEMBLY.</a:t>
            </a:r>
          </a:p>
          <a:p>
            <a:r>
              <a:rPr lang="en-US" b="1" dirty="0" smtClean="0"/>
              <a:t>UNDER GENERAL STATUTES, LEGISLATION HAS TO BE INTRODUCED WITHIN 30 DAYS OF THE START OF THE SESSION, AND THERE MUST BE ACTION BY THE END OF SESSION.  INABILITY TO MEET THESE DEADLINES MEAN THE IMMEDIATE EFFECTIVE DATE OF THE 18E RULES AS ADOPTED.</a:t>
            </a:r>
            <a:endParaRPr lang="en-US" b="1" dirty="0"/>
          </a:p>
        </p:txBody>
      </p:sp>
    </p:spTree>
    <p:extLst>
      <p:ext uri="{BB962C8B-B14F-4D97-AF65-F5344CB8AC3E}">
        <p14:creationId xmlns:p14="http://schemas.microsoft.com/office/powerpoint/2010/main" val="14293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Disapproved sections</a:t>
            </a:r>
            <a:endParaRPr lang="en-US" b="1" dirty="0"/>
          </a:p>
        </p:txBody>
      </p:sp>
      <p:sp>
        <p:nvSpPr>
          <p:cNvPr id="3" name="Content Placeholder 2"/>
          <p:cNvSpPr>
            <a:spLocks noGrp="1"/>
          </p:cNvSpPr>
          <p:nvPr>
            <p:ph idx="1"/>
          </p:nvPr>
        </p:nvSpPr>
        <p:spPr/>
        <p:txBody>
          <a:bodyPr>
            <a:normAutofit fontScale="77500" lnSpcReduction="20000"/>
          </a:bodyPr>
          <a:lstStyle/>
          <a:p>
            <a:r>
              <a:rPr lang="en-US" dirty="0" smtClean="0"/>
              <a:t>.0103	Incorporation by Reference</a:t>
            </a:r>
          </a:p>
          <a:p>
            <a:r>
              <a:rPr lang="en-US" dirty="0" smtClean="0"/>
              <a:t>.0105	Definitions</a:t>
            </a:r>
          </a:p>
          <a:p>
            <a:r>
              <a:rPr lang="en-US" dirty="0" smtClean="0"/>
              <a:t>.0303	Licensed or Certified Professionals</a:t>
            </a:r>
          </a:p>
          <a:p>
            <a:r>
              <a:rPr lang="en-US" dirty="0" smtClean="0"/>
              <a:t>.0401	Design Daily Flow	</a:t>
            </a:r>
            <a:r>
              <a:rPr lang="en-US" b="1" dirty="0" smtClean="0">
                <a:solidFill>
                  <a:schemeClr val="accent1"/>
                </a:solidFill>
              </a:rPr>
              <a:t>(BY S.L. </a:t>
            </a:r>
            <a:r>
              <a:rPr lang="en-US" b="1" dirty="0" smtClean="0">
                <a:solidFill>
                  <a:schemeClr val="accent1"/>
                </a:solidFill>
              </a:rPr>
              <a:t>2013-413 AND S.L.      </a:t>
            </a:r>
            <a:r>
              <a:rPr lang="en-US" b="1" dirty="0" smtClean="0">
                <a:solidFill>
                  <a:schemeClr val="accent1"/>
                </a:solidFill>
              </a:rPr>
              <a:t>		</a:t>
            </a:r>
            <a:r>
              <a:rPr lang="en-US" b="1" dirty="0" smtClean="0">
                <a:solidFill>
                  <a:schemeClr val="accent1"/>
                </a:solidFill>
              </a:rPr>
              <a:t>2014-120)</a:t>
            </a:r>
            <a:endParaRPr lang="en-US" b="1" dirty="0" smtClean="0"/>
          </a:p>
          <a:p>
            <a:r>
              <a:rPr lang="en-US" dirty="0" smtClean="0"/>
              <a:t>.0402	Septic Tank Effluent Characteristics  </a:t>
            </a:r>
            <a:r>
              <a:rPr lang="en-US" b="1" dirty="0" smtClean="0">
                <a:solidFill>
                  <a:schemeClr val="accent1"/>
                </a:solidFill>
              </a:rPr>
              <a:t>(BY S.L. </a:t>
            </a:r>
            <a:r>
              <a:rPr lang="en-US" b="1" dirty="0" smtClean="0">
                <a:solidFill>
                  <a:schemeClr val="accent1"/>
                </a:solidFill>
              </a:rPr>
              <a:t>2013-413 		AND S.L. 2014-120)</a:t>
            </a:r>
            <a:endParaRPr lang="en-US" dirty="0" smtClean="0"/>
          </a:p>
          <a:p>
            <a:r>
              <a:rPr lang="en-US" dirty="0" smtClean="0"/>
              <a:t>.0403	Adjustments to Design Daily Flow  </a:t>
            </a:r>
            <a:r>
              <a:rPr lang="en-US" b="1" dirty="0" smtClean="0">
                <a:solidFill>
                  <a:schemeClr val="accent1"/>
                </a:solidFill>
              </a:rPr>
              <a:t>(BY S.L. </a:t>
            </a:r>
            <a:r>
              <a:rPr lang="en-US" b="1" dirty="0" smtClean="0">
                <a:solidFill>
                  <a:schemeClr val="accent1"/>
                </a:solidFill>
              </a:rPr>
              <a:t>2013-413 		AND S.L. 2014-120)</a:t>
            </a:r>
            <a:endParaRPr lang="en-US" dirty="0" smtClean="0"/>
          </a:p>
          <a:p>
            <a:r>
              <a:rPr lang="en-US" dirty="0" smtClean="0"/>
              <a:t>.0505	Soil Depth</a:t>
            </a:r>
          </a:p>
          <a:p>
            <a:r>
              <a:rPr lang="en-US" dirty="0" smtClean="0"/>
              <a:t>.0508	Available Space </a:t>
            </a:r>
            <a:r>
              <a:rPr lang="en-US" b="1" dirty="0" smtClean="0">
                <a:solidFill>
                  <a:schemeClr val="accent1"/>
                </a:solidFill>
              </a:rPr>
              <a:t>(BY S.L. 2015-147)</a:t>
            </a:r>
            <a:endParaRPr lang="en-US" dirty="0" smtClean="0"/>
          </a:p>
          <a:p>
            <a:r>
              <a:rPr lang="en-US" dirty="0" smtClean="0"/>
              <a:t>.0805	Tank Leak Testing &amp; Installation Req.</a:t>
            </a:r>
          </a:p>
          <a:p>
            <a:r>
              <a:rPr lang="en-US" dirty="0" smtClean="0"/>
              <a:t>.1401	Plans for Prefabricated Tanks</a:t>
            </a:r>
          </a:p>
          <a:p>
            <a:r>
              <a:rPr lang="en-US" dirty="0" smtClean="0"/>
              <a:t>.1402	Tank Design and Construction</a:t>
            </a:r>
          </a:p>
          <a:p>
            <a:r>
              <a:rPr lang="en-US" dirty="0" smtClean="0"/>
              <a:t>.1404	Plans, Specs for Risers, Filters, Boots</a:t>
            </a:r>
            <a:endParaRPr lang="en-US" dirty="0"/>
          </a:p>
        </p:txBody>
      </p:sp>
    </p:spTree>
    <p:extLst>
      <p:ext uri="{BB962C8B-B14F-4D97-AF65-F5344CB8AC3E}">
        <p14:creationId xmlns:p14="http://schemas.microsoft.com/office/powerpoint/2010/main" val="352259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Disapproved Sections…</a:t>
            </a:r>
            <a:br>
              <a:rPr lang="en-US" b="1" dirty="0" smtClean="0"/>
            </a:br>
            <a:r>
              <a:rPr lang="en-US" b="1" dirty="0" smtClean="0"/>
              <a:t>part 2</a:t>
            </a:r>
            <a:endParaRPr lang="en-US" b="1" dirty="0"/>
          </a:p>
        </p:txBody>
      </p:sp>
      <p:sp>
        <p:nvSpPr>
          <p:cNvPr id="3" name="Content Placeholder 2"/>
          <p:cNvSpPr>
            <a:spLocks noGrp="1"/>
          </p:cNvSpPr>
          <p:nvPr>
            <p:ph idx="1"/>
          </p:nvPr>
        </p:nvSpPr>
        <p:spPr/>
        <p:txBody>
          <a:bodyPr/>
          <a:lstStyle/>
          <a:p>
            <a:r>
              <a:rPr lang="en-US" dirty="0" smtClean="0"/>
              <a:t>.1002	Reclaimed Water Systems</a:t>
            </a:r>
          </a:p>
          <a:p>
            <a:r>
              <a:rPr lang="en-US" dirty="0" smtClean="0"/>
              <a:t>.1101	General Dosing System Requirements</a:t>
            </a:r>
          </a:p>
          <a:p>
            <a:r>
              <a:rPr lang="en-US" dirty="0" smtClean="0"/>
              <a:t>.1102	Pump Dosing</a:t>
            </a:r>
          </a:p>
          <a:p>
            <a:r>
              <a:rPr lang="en-US" dirty="0" smtClean="0"/>
              <a:t>.1104	Siphon Dosing</a:t>
            </a:r>
          </a:p>
          <a:p>
            <a:r>
              <a:rPr lang="en-US" dirty="0" smtClean="0"/>
              <a:t>.1105	Timed Dosing</a:t>
            </a:r>
          </a:p>
          <a:p>
            <a:r>
              <a:rPr lang="en-US" dirty="0" smtClean="0"/>
              <a:t>.1106	Pressure Dosed Gravity Dist. Devices</a:t>
            </a:r>
          </a:p>
          <a:p>
            <a:r>
              <a:rPr lang="en-US" dirty="0" smtClean="0"/>
              <a:t>.1202	Siting and Sizing Criteria, Adv. Treatment 		for &lt;1500 </a:t>
            </a:r>
            <a:r>
              <a:rPr lang="en-US" dirty="0" err="1" smtClean="0"/>
              <a:t>gpd</a:t>
            </a:r>
            <a:endParaRPr lang="en-US" dirty="0" smtClean="0"/>
          </a:p>
          <a:p>
            <a:r>
              <a:rPr lang="en-US" dirty="0" smtClean="0"/>
              <a:t>.1203	Siting and Sizing Criteria, Adv. Treatment 		for &gt;1500 </a:t>
            </a:r>
            <a:r>
              <a:rPr lang="en-US" dirty="0" err="1" smtClean="0"/>
              <a:t>gpd</a:t>
            </a:r>
            <a:r>
              <a:rPr lang="en-US" dirty="0" smtClean="0"/>
              <a:t> and &lt;3000 </a:t>
            </a:r>
            <a:r>
              <a:rPr lang="en-US" dirty="0" err="1" smtClean="0"/>
              <a:t>gpd</a:t>
            </a:r>
            <a:endParaRPr lang="en-US" dirty="0"/>
          </a:p>
        </p:txBody>
      </p:sp>
    </p:spTree>
    <p:extLst>
      <p:ext uri="{BB962C8B-B14F-4D97-AF65-F5344CB8AC3E}">
        <p14:creationId xmlns:p14="http://schemas.microsoft.com/office/powerpoint/2010/main" val="1269516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Disapproved Sections</a:t>
            </a:r>
            <a:br>
              <a:rPr lang="en-US" b="1" dirty="0" smtClean="0"/>
            </a:br>
            <a:r>
              <a:rPr lang="en-US" b="1" dirty="0" smtClean="0"/>
              <a:t>part 3</a:t>
            </a:r>
            <a:endParaRPr lang="en-US" b="1" dirty="0"/>
          </a:p>
        </p:txBody>
      </p:sp>
      <p:sp>
        <p:nvSpPr>
          <p:cNvPr id="3" name="Content Placeholder 2"/>
          <p:cNvSpPr>
            <a:spLocks noGrp="1"/>
          </p:cNvSpPr>
          <p:nvPr>
            <p:ph idx="1"/>
          </p:nvPr>
        </p:nvSpPr>
        <p:spPr>
          <a:xfrm>
            <a:off x="304800" y="1752600"/>
            <a:ext cx="8610600" cy="4373563"/>
          </a:xfrm>
        </p:spPr>
        <p:txBody>
          <a:bodyPr>
            <a:normAutofit fontScale="92500" lnSpcReduction="10000"/>
          </a:bodyPr>
          <a:lstStyle/>
          <a:p>
            <a:r>
              <a:rPr lang="en-US" dirty="0" smtClean="0"/>
              <a:t>.1204	Advanced Pretreat, Drip Dispersal</a:t>
            </a:r>
          </a:p>
          <a:p>
            <a:r>
              <a:rPr lang="en-US" dirty="0" smtClean="0"/>
              <a:t>.1205	Advanced Pretreat, Sand Lined Trench</a:t>
            </a:r>
          </a:p>
          <a:p>
            <a:r>
              <a:rPr lang="en-US" dirty="0" smtClean="0"/>
              <a:t>.1206	Advanced Pretreat, Bed Systems</a:t>
            </a:r>
          </a:p>
          <a:p>
            <a:r>
              <a:rPr lang="en-US" dirty="0" smtClean="0"/>
              <a:t>.1301	O &amp; M for Wastewater Systems </a:t>
            </a:r>
            <a:r>
              <a:rPr lang="en-US" b="1" dirty="0" smtClean="0">
                <a:solidFill>
                  <a:schemeClr val="accent1"/>
                </a:solidFill>
              </a:rPr>
              <a:t>(BY S.L. 2015-147)</a:t>
            </a:r>
            <a:endParaRPr lang="en-US" dirty="0" smtClean="0"/>
          </a:p>
          <a:p>
            <a:r>
              <a:rPr lang="en-US" dirty="0" smtClean="0"/>
              <a:t>.1303	Owner Responsibilities, O &amp; M</a:t>
            </a:r>
          </a:p>
          <a:p>
            <a:r>
              <a:rPr lang="en-US" dirty="0" smtClean="0"/>
              <a:t>.1304	Mgt. Entity Responsibilities</a:t>
            </a:r>
          </a:p>
          <a:p>
            <a:r>
              <a:rPr lang="en-US" dirty="0" smtClean="0"/>
              <a:t>.1305	LHD Responsibilities, O &amp; M</a:t>
            </a:r>
          </a:p>
          <a:p>
            <a:r>
              <a:rPr lang="en-US" dirty="0" smtClean="0"/>
              <a:t>.1306	System Malfunction &amp; Repair</a:t>
            </a:r>
          </a:p>
          <a:p>
            <a:r>
              <a:rPr lang="en-US" dirty="0" smtClean="0"/>
              <a:t>.1307	Wastewater System Abandonment</a:t>
            </a:r>
          </a:p>
          <a:p>
            <a:r>
              <a:rPr lang="en-US" dirty="0" smtClean="0"/>
              <a:t>.1701	General</a:t>
            </a:r>
          </a:p>
          <a:p>
            <a:r>
              <a:rPr lang="en-US" dirty="0" smtClean="0"/>
              <a:t>.1702	Application</a:t>
            </a:r>
            <a:endParaRPr lang="en-US" dirty="0"/>
          </a:p>
        </p:txBody>
      </p:sp>
    </p:spTree>
    <p:extLst>
      <p:ext uri="{BB962C8B-B14F-4D97-AF65-F5344CB8AC3E}">
        <p14:creationId xmlns:p14="http://schemas.microsoft.com/office/powerpoint/2010/main" val="1511139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Disapproved sections</a:t>
            </a:r>
            <a:br>
              <a:rPr lang="en-US" b="1" dirty="0" smtClean="0"/>
            </a:br>
            <a:r>
              <a:rPr lang="en-US" b="1" dirty="0" smtClean="0"/>
              <a:t>part 4</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.1703	Dept. &amp; Commission Application Review</a:t>
            </a:r>
          </a:p>
          <a:p>
            <a:r>
              <a:rPr lang="en-US" dirty="0" smtClean="0"/>
              <a:t>.1704	Approval of Provisional Systems</a:t>
            </a:r>
          </a:p>
          <a:p>
            <a:r>
              <a:rPr lang="en-US" dirty="0" smtClean="0"/>
              <a:t>.1705	Approval of Innovative Systems</a:t>
            </a:r>
          </a:p>
          <a:p>
            <a:r>
              <a:rPr lang="en-US" dirty="0" smtClean="0"/>
              <a:t>.1706	Approval of Accepted Systems</a:t>
            </a:r>
          </a:p>
          <a:p>
            <a:r>
              <a:rPr lang="en-US" dirty="0" smtClean="0"/>
              <a:t>.1707	Design &amp; Installation of PIA Approvals</a:t>
            </a:r>
          </a:p>
          <a:p>
            <a:r>
              <a:rPr lang="en-US" dirty="0" smtClean="0"/>
              <a:t>.1708	Modifications, Suspension of Approvals </a:t>
            </a:r>
            <a:r>
              <a:rPr lang="en-US" b="1" dirty="0" smtClean="0">
                <a:solidFill>
                  <a:schemeClr val="accent1"/>
                </a:solidFill>
              </a:rPr>
              <a:t>(BY 		S.L. 2014-120)</a:t>
            </a:r>
            <a:endParaRPr lang="en-US" dirty="0" smtClean="0"/>
          </a:p>
          <a:p>
            <a:r>
              <a:rPr lang="en-US" dirty="0" smtClean="0"/>
              <a:t>.1709	Sampling Requirements for Adv. Systems</a:t>
            </a:r>
          </a:p>
          <a:p>
            <a:r>
              <a:rPr lang="en-US" dirty="0" smtClean="0"/>
              <a:t>.1710	Compliance Criteria for Adv. Systems</a:t>
            </a:r>
          </a:p>
          <a:p>
            <a:r>
              <a:rPr lang="en-US" dirty="0" smtClean="0"/>
              <a:t>.1711	PIA Renewals</a:t>
            </a:r>
          </a:p>
          <a:p>
            <a:r>
              <a:rPr lang="en-US" dirty="0" smtClean="0"/>
              <a:t>.1712	Auth. Designers, Installers, Mfr. Reps.</a:t>
            </a:r>
          </a:p>
          <a:p>
            <a:r>
              <a:rPr lang="en-US" dirty="0" smtClean="0"/>
              <a:t>.1713	LHD Responsibilities</a:t>
            </a:r>
            <a:endParaRPr lang="en-US" dirty="0"/>
          </a:p>
        </p:txBody>
      </p:sp>
    </p:spTree>
    <p:extLst>
      <p:ext uri="{BB962C8B-B14F-4D97-AF65-F5344CB8AC3E}">
        <p14:creationId xmlns:p14="http://schemas.microsoft.com/office/powerpoint/2010/main" val="4183299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SO BEGAN HOUSE 268…</a:t>
            </a:r>
            <a:endParaRPr lang="en-US"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25450" y="1828800"/>
            <a:ext cx="4038600" cy="4343399"/>
          </a:xfrm>
        </p:spPr>
      </p:pic>
      <p:sp>
        <p:nvSpPr>
          <p:cNvPr id="6" name="Content Placeholder 5"/>
          <p:cNvSpPr>
            <a:spLocks noGrp="1"/>
          </p:cNvSpPr>
          <p:nvPr>
            <p:ph sz="half" idx="2"/>
          </p:nvPr>
        </p:nvSpPr>
        <p:spPr/>
        <p:txBody>
          <a:bodyPr/>
          <a:lstStyle/>
          <a:p>
            <a:pPr marL="114300" indent="0">
              <a:buNone/>
            </a:pPr>
            <a:r>
              <a:rPr lang="en-US" b="1" dirty="0" smtClean="0"/>
              <a:t> CREATE A 10 MEMBER TASK FORCE OF INDUSTRY PROFESSIONALS, </a:t>
            </a:r>
            <a:r>
              <a:rPr lang="en-US" b="1" u="sng" dirty="0" smtClean="0"/>
              <a:t>NOT LEGISLATIVE MEMBERS</a:t>
            </a:r>
            <a:r>
              <a:rPr lang="en-US" b="1" dirty="0" smtClean="0"/>
              <a:t>, TO REVIEW AND SEEK RESOLUTION TO THE “DISAPPROVED” SECTIONS.</a:t>
            </a:r>
            <a:endParaRPr lang="en-US" b="1" dirty="0"/>
          </a:p>
        </p:txBody>
      </p:sp>
    </p:spTree>
    <p:extLst>
      <p:ext uri="{BB962C8B-B14F-4D97-AF65-F5344CB8AC3E}">
        <p14:creationId xmlns:p14="http://schemas.microsoft.com/office/powerpoint/2010/main" val="3979101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Authority given</a:t>
            </a:r>
            <a:br>
              <a:rPr lang="en-US" b="1" dirty="0" smtClean="0"/>
            </a:br>
            <a:r>
              <a:rPr lang="en-US" b="1" dirty="0" smtClean="0"/>
              <a:t>section 9</a:t>
            </a:r>
            <a:endParaRPr lang="en-US" b="1" dirty="0"/>
          </a:p>
        </p:txBody>
      </p:sp>
      <p:sp>
        <p:nvSpPr>
          <p:cNvPr id="3" name="Content Placeholder 2"/>
          <p:cNvSpPr>
            <a:spLocks noGrp="1"/>
          </p:cNvSpPr>
          <p:nvPr>
            <p:ph sz="half" idx="1"/>
          </p:nvPr>
        </p:nvSpPr>
        <p:spPr/>
        <p:txBody>
          <a:bodyPr/>
          <a:lstStyle/>
          <a:p>
            <a:r>
              <a:rPr lang="en-US" dirty="0" smtClean="0"/>
              <a:t>Recommend New Rules to replace the 18E rules passed by the Commission</a:t>
            </a:r>
          </a:p>
          <a:p>
            <a:r>
              <a:rPr lang="en-US" dirty="0" smtClean="0"/>
              <a:t>Includes </a:t>
            </a:r>
            <a:r>
              <a:rPr lang="en-US" b="1" u="sng" dirty="0" smtClean="0">
                <a:solidFill>
                  <a:schemeClr val="accent1"/>
                </a:solidFill>
              </a:rPr>
              <a:t>any rule</a:t>
            </a:r>
            <a:r>
              <a:rPr lang="en-US" b="1" dirty="0" smtClean="0">
                <a:solidFill>
                  <a:schemeClr val="accent1"/>
                </a:solidFill>
              </a:rPr>
              <a:t> </a:t>
            </a:r>
            <a:r>
              <a:rPr lang="en-US" dirty="0" smtClean="0"/>
              <a:t>that was in the adopted 18E rules</a:t>
            </a:r>
          </a:p>
          <a:p>
            <a:pPr marL="114300" indent="0">
              <a:buNone/>
            </a:pPr>
            <a:endParaRPr lang="en-US" dirty="0"/>
          </a:p>
        </p:txBody>
      </p:sp>
      <p:sp>
        <p:nvSpPr>
          <p:cNvPr id="4" name="Content Placeholder 3"/>
          <p:cNvSpPr>
            <a:spLocks noGrp="1"/>
          </p:cNvSpPr>
          <p:nvPr>
            <p:ph sz="half" idx="2"/>
          </p:nvPr>
        </p:nvSpPr>
        <p:spPr/>
        <p:txBody>
          <a:bodyPr/>
          <a:lstStyle/>
          <a:p>
            <a:r>
              <a:rPr lang="en-US" dirty="0" smtClean="0"/>
              <a:t>Recommend New rules to prevent the implementation of rules and ordinances and enforcement against the use of onsite systems in non-</a:t>
            </a:r>
            <a:r>
              <a:rPr lang="en-US" dirty="0" err="1" smtClean="0"/>
              <a:t>sewered</a:t>
            </a:r>
            <a:r>
              <a:rPr lang="en-US" dirty="0" smtClean="0"/>
              <a:t> areas.</a:t>
            </a:r>
            <a:endParaRPr lang="en-US" dirty="0"/>
          </a:p>
        </p:txBody>
      </p:sp>
    </p:spTree>
    <p:extLst>
      <p:ext uri="{BB962C8B-B14F-4D97-AF65-F5344CB8AC3E}">
        <p14:creationId xmlns:p14="http://schemas.microsoft.com/office/powerpoint/2010/main" val="17513556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117</TotalTime>
  <Words>473</Words>
  <Application>Microsoft Office PowerPoint</Application>
  <PresentationFormat>On-screen Show (4:3)</PresentationFormat>
  <Paragraphs>88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Apothecary</vt:lpstr>
      <vt:lpstr>SESSION LAW 2019-151</vt:lpstr>
      <vt:lpstr>HISTORY</vt:lpstr>
      <vt:lpstr>History…PART 2</vt:lpstr>
      <vt:lpstr>Disapproved sections</vt:lpstr>
      <vt:lpstr>Disapproved Sections… part 2</vt:lpstr>
      <vt:lpstr>Disapproved Sections part 3</vt:lpstr>
      <vt:lpstr>Disapproved sections part 4</vt:lpstr>
      <vt:lpstr>SO BEGAN HOUSE 268…</vt:lpstr>
      <vt:lpstr>Authority given section 9</vt:lpstr>
      <vt:lpstr>AUTHORITY GIVEN</vt:lpstr>
      <vt:lpstr>“recommendations only”</vt:lpstr>
      <vt:lpstr>Short window of opportunity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LAW 2019-151</dc:title>
  <dc:creator>Doug</dc:creator>
  <cp:lastModifiedBy>Doug</cp:lastModifiedBy>
  <cp:revision>16</cp:revision>
  <dcterms:created xsi:type="dcterms:W3CDTF">2019-09-20T13:33:41Z</dcterms:created>
  <dcterms:modified xsi:type="dcterms:W3CDTF">2019-10-08T13:21:40Z</dcterms:modified>
</cp:coreProperties>
</file>